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5"/>
  </p:notesMasterIdLst>
  <p:handoutMasterIdLst>
    <p:handoutMasterId r:id="rId16"/>
  </p:handoutMasterIdLst>
  <p:sldIdLst>
    <p:sldId id="1680" r:id="rId2"/>
    <p:sldId id="1681" r:id="rId3"/>
    <p:sldId id="1682" r:id="rId4"/>
    <p:sldId id="1686" r:id="rId5"/>
    <p:sldId id="1687" r:id="rId6"/>
    <p:sldId id="1688" r:id="rId7"/>
    <p:sldId id="1683" r:id="rId8"/>
    <p:sldId id="1689" r:id="rId9"/>
    <p:sldId id="1690" r:id="rId10"/>
    <p:sldId id="1691" r:id="rId11"/>
    <p:sldId id="1692" r:id="rId12"/>
    <p:sldId id="1685" r:id="rId13"/>
    <p:sldId id="1684" r:id="rId14"/>
  </p:sldIdLst>
  <p:sldSz cx="9906000" cy="6858000" type="A4"/>
  <p:notesSz cx="6865938" cy="9998075"/>
  <p:defaultTextStyle>
    <a:defPPr>
      <a:defRPr lang="en-US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787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2" autoAdjust="0"/>
    <p:restoredTop sz="96242" autoAdjust="0"/>
  </p:normalViewPr>
  <p:slideViewPr>
    <p:cSldViewPr>
      <p:cViewPr varScale="1">
        <p:scale>
          <a:sx n="110" d="100"/>
          <a:sy n="110" d="100"/>
        </p:scale>
        <p:origin x="1716" y="11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33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75" d="100"/>
          <a:sy n="75" d="100"/>
        </p:scale>
        <p:origin x="3234" y="4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9109" y="1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F8AD971D-DF66-478C-BA07-46F4C10E8EB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6437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9109" y="9496437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B1EA0E52-F319-4D9D-948D-6D99730BB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378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1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163F3410-9B4E-4C11-B1BE-01D7CB6E0AE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9300"/>
            <a:ext cx="5414962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749086"/>
            <a:ext cx="5492750" cy="4499134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6"/>
            <a:ext cx="2975240" cy="499904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70C2690E-5898-41F6-8DC7-4B43F1397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9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20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986AD-D1D5-09C8-2F4D-17AB5A953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FE54CE-EAD2-5DFE-BCEA-18FFBC4F0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B6B48A-E112-0F30-BFC3-4D35A113A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053249-4085-E505-701E-0C82C92E8E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02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BBDA0-B937-A68E-D5F6-9580BF87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16AC89-E98B-F872-2741-DD908E939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009CA1-A2B0-2652-55BC-53710AD9F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C39DC8-3C27-E0CE-3A18-77AEC634D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72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EE6F0-42D2-16F8-6286-84D36252C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55B9D-7F53-12C6-0B63-B2D9DFAE2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7A12F3-A2F0-17EB-89EA-CF5DA88D7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7152AA-CD97-5EFE-95CA-5F18022F8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2A881-B39B-882B-C10A-8D4597917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A8B56B-2677-A7EE-DFEC-5F8F35E42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4D426D-CEDE-6856-AB47-46D900B39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4ADB11-CEB6-4577-B0B6-FF4804FCC6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95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269C8-60E8-6615-569C-88999A0E7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A7A887-63B2-119D-99DF-82E8C33E2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48A854-CC0C-17D5-4A28-F753714BA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C9EA3-3B62-E160-3BAD-F963007AC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4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59430-BE09-5999-AEC5-D85266C2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67987E-0DA2-B4B0-E88B-FCBBBC866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13342F-0D3C-EDD4-C6B1-D2C3CD803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2D60D9-6B88-D7AE-6D3A-1AD5FB644C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83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E7D2B-CD53-F302-C660-8CB65C2CF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EE36E4-4246-77CA-7CDF-60DDAD991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998ADD-2236-7B7A-31F1-486298C73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0359B-3858-24CA-80CA-338FECDA37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9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2FADE-62E7-4BB2-D07F-63AB03BCF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81E6CB-4780-C068-4F6A-F08618CA1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D53E1D-75E2-9B69-89E4-00150586C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7C616D-54C0-4A8F-D941-7736D446A3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5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8F6B7-C705-28E0-1502-93114207B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C364A-1AA9-B874-4679-AEAD99F6E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F53DF1-DD08-00C9-E468-B7E6E4859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7704B0-EEAD-BC4D-186F-4246C3A48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50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E99FE-F629-C6DC-5BFD-E3AD66F3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18B14B-46ED-ED07-CE50-C1E722CD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315A2-399B-E793-EF54-938DB1E01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AEE0B-7B78-A502-52E7-DDD8EF89CF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50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2887C-39BA-0725-F79F-2FCC9DAD6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D3AC02-E28F-4AC8-64C6-62E5E30A1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4DFADF-74F5-3AC5-527B-1B2BDAD91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8696E4-263A-03BA-7890-880A12EE97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2690E-5898-41F6-8DC7-4B43F139768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4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0"/>
            <a:ext cx="8420100" cy="1470025"/>
          </a:xfrm>
          <a:noFill/>
          <a:ln>
            <a:noFill/>
          </a:ln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>
              <a:defRPr sz="4400" b="1">
                <a:ln w="6350">
                  <a:solidFill>
                    <a:schemeClr val="bg1"/>
                  </a:solidFill>
                </a:ln>
                <a:solidFill>
                  <a:srgbClr val="362D7C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ln w="3175">
                  <a:solidFill>
                    <a:schemeClr val="bg1"/>
                  </a:solidFill>
                </a:ln>
                <a:solidFill>
                  <a:srgbClr val="362D7C"/>
                </a:solidFill>
              </a:defRPr>
            </a:lvl1pPr>
            <a:lvl2pPr marL="389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7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A499-E82F-432C-A282-98CBCA352184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6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9D6-6198-4466-8077-DD24DBC71B08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1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3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3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BBE1-7BE0-4589-9CBA-1BBBBA6D4FC5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8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>
            <a:normAutofit/>
          </a:bodyPr>
          <a:lstStyle>
            <a:lvl1pPr algn="l">
              <a:defRPr sz="3300" b="1">
                <a:solidFill>
                  <a:srgbClr val="413787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755" y="980729"/>
            <a:ext cx="9385069" cy="5428384"/>
          </a:xfrm>
        </p:spPr>
        <p:txBody>
          <a:bodyPr/>
          <a:lstStyle>
            <a:lvl1pPr marL="292219" indent="-292219"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1pPr>
            <a:lvl2pPr marL="360000">
              <a:defRPr sz="1800">
                <a:solidFill>
                  <a:schemeClr val="tx1"/>
                </a:solidFill>
              </a:defRPr>
            </a:lvl2pPr>
            <a:lvl3pPr marL="540000" indent="-194813"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648000">
              <a:defRPr sz="1400">
                <a:solidFill>
                  <a:schemeClr val="tx1"/>
                </a:solidFill>
              </a:defRPr>
            </a:lvl4pPr>
            <a:lvl5pPr marL="828000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23515" y="6580955"/>
            <a:ext cx="822958" cy="203509"/>
          </a:xfrm>
        </p:spPr>
        <p:txBody>
          <a:bodyPr/>
          <a:lstStyle>
            <a:lvl1pPr algn="ctr">
              <a:defRPr/>
            </a:lvl1pPr>
          </a:lstStyle>
          <a:p>
            <a:fld id="{1EBE19AE-E50A-4C71-B0A7-D3D5A3F289D4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94075" y="6543397"/>
            <a:ext cx="428795" cy="257693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424D0-DDD4-4253-A68A-80B800A96D93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8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4"/>
            <a:ext cx="4376870" cy="63976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4"/>
            <a:ext cx="4378590" cy="63976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1BA76-5856-4760-B30F-D50736C86751}" type="datetime1">
              <a:rPr lang="en-US" smtClean="0"/>
              <a:t>11/25/2024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0EF8-8EAA-40D3-8659-F3500327C0E6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8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2A3A-3184-483B-BEE4-12473B63CCC6}" type="datetime1">
              <a:rPr lang="en-US" smtClean="0"/>
              <a:t>11/25/2024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6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4E160-FB7A-48B4-B803-D05AD1E883B8}" type="datetime1">
              <a:rPr lang="en-US" smtClean="0"/>
              <a:t>11/25/2024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50"/>
            <a:ext cx="3259006" cy="1162051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4"/>
            <a:ext cx="5537729" cy="5853113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F7EA-671B-407C-A753-BE2DF803884E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9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A06E-8EA5-45F2-BC2C-633B1144EFF2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D6055C92-0B2E-4E17-81D6-607D66B61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8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81947" y="6589269"/>
            <a:ext cx="838227" cy="195196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3DA1F-5E97-483F-8171-30DA8456C92F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575369"/>
            <a:ext cx="3136900" cy="2043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60579" y="6543397"/>
            <a:ext cx="406630" cy="257693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43331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hf sldNum="0" hdr="0" ftr="0" dt="0"/>
  <p:txStyles>
    <p:titleStyle>
      <a:lvl1pPr algn="ctr" defTabSz="779252" rtl="0" eaLnBrk="1" latinLnBrk="1" hangingPunct="1">
        <a:spcBef>
          <a:spcPct val="0"/>
        </a:spcBef>
        <a:buNone/>
        <a:defRPr sz="3700" kern="1200">
          <a:solidFill>
            <a:srgbClr val="413787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413787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413787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413787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rgbClr val="413787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rgbClr val="413787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youtube.com/watch?v=lfHX2hHRMVQ&amp;list=PLzuuYNsE1EZAXYR4FJ75jcJseBmo4KQ9-&amp;index=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16232-4D6D-469D-B5F3-0937946E0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400" b="1" i="0" u="none" strike="noStrike" baseline="0" dirty="0"/>
              <a:t>ADAPTIVE CONTINUOUS CONTROL OF SPACECRAFT ATTITUDE USING DEEP REINFORCEMENT LEARNING</a:t>
            </a:r>
            <a:br>
              <a:rPr lang="en-US" altLang="ko-KR" sz="2400" b="1" i="0" u="none" strike="noStrike" baseline="0" dirty="0"/>
            </a:br>
            <a:r>
              <a:rPr lang="en-US" altLang="ko-KR" sz="2400" b="1" i="0" u="none" strike="noStrike" baseline="0" dirty="0"/>
              <a:t>Review</a:t>
            </a:r>
            <a:endParaRPr lang="ko-KR" altLang="en-US" sz="2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41CDCB-256A-4CBF-B5B2-0E346364B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2024718003</a:t>
            </a:r>
          </a:p>
          <a:p>
            <a:r>
              <a:rPr lang="ko-KR" altLang="en-US" dirty="0"/>
              <a:t>오민식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1013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A7A08-C21A-4151-C498-E877AB42F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77185D5-1BF8-18CE-7137-3648D186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/>
          </a:bodyPr>
          <a:lstStyle/>
          <a:p>
            <a:r>
              <a:rPr lang="en-US" b="1" dirty="0"/>
              <a:t>3. </a:t>
            </a:r>
            <a:r>
              <a:rPr lang="en-US" dirty="0"/>
              <a:t>Experiment Result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7AA82-0BC8-2D15-A800-2A9C3D023BD6}"/>
              </a:ext>
            </a:extLst>
          </p:cNvPr>
          <p:cNvSpPr txBox="1"/>
          <p:nvPr/>
        </p:nvSpPr>
        <p:spPr>
          <a:xfrm>
            <a:off x="647812" y="6093296"/>
            <a:ext cx="42869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Fig.8. Disturbance test for trained model validation 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A407F-863F-C945-307F-A6C5B30EB56C}"/>
                  </a:ext>
                </a:extLst>
              </p:cNvPr>
              <p:cNvSpPr txBox="1"/>
              <p:nvPr/>
            </p:nvSpPr>
            <p:spPr>
              <a:xfrm>
                <a:off x="5312529" y="1409606"/>
                <a:ext cx="4245906" cy="2243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Test 3</a:t>
                </a:r>
              </a:p>
              <a:p>
                <a:pPr algn="ctr"/>
                <a:r>
                  <a:rPr lang="en-US" altLang="ko-KR" dirty="0"/>
                  <a:t>Gravity gradient(simplified)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ba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𝑔𝑟𝑎𝑣𝑖𝑡𝑦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.0341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0.0038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−0.0379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pPr algn="ctr"/>
                <a:r>
                  <a:rPr lang="en-US" altLang="ko-KR" dirty="0"/>
                  <a:t>Desired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ba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,</m:t>
                      </m:r>
                      <m:bar>
                        <m:bar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Result</a:t>
                </a:r>
              </a:p>
              <a:p>
                <a:pPr algn="ctr"/>
                <a:r>
                  <a:rPr lang="en-US" altLang="ko-KR" dirty="0"/>
                  <a:t>Becoming stable state at approx.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A407F-863F-C945-307F-A6C5B30EB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529" y="1409606"/>
                <a:ext cx="4245906" cy="2243050"/>
              </a:xfrm>
              <a:prstGeom prst="rect">
                <a:avLst/>
              </a:prstGeom>
              <a:blipFill>
                <a:blip r:embed="rId3"/>
                <a:stretch>
                  <a:fillRect t="-543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A38453-CD24-FE35-68B4-2F951CB50A39}"/>
                  </a:ext>
                </a:extLst>
              </p:cNvPr>
              <p:cNvSpPr txBox="1"/>
              <p:nvPr/>
            </p:nvSpPr>
            <p:spPr>
              <a:xfrm>
                <a:off x="5479561" y="3861048"/>
                <a:ext cx="3947106" cy="2425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Test 4</a:t>
                </a:r>
              </a:p>
              <a:p>
                <a:pPr algn="ctr"/>
                <a:r>
                  <a:rPr lang="en-US" altLang="ko-KR" dirty="0"/>
                  <a:t>Different inertia matrix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Desired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ba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,</m:t>
                      </m:r>
                      <m:bar>
                        <m:bar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/>
                  <a:t>Result</a:t>
                </a:r>
              </a:p>
              <a:p>
                <a:pPr algn="ctr"/>
                <a:r>
                  <a:rPr lang="en-US" altLang="ko-KR" dirty="0"/>
                  <a:t>Becoming stable state at approx.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A38453-CD24-FE35-68B4-2F951CB50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561" y="3861048"/>
                <a:ext cx="3947106" cy="2425664"/>
              </a:xfrm>
              <a:prstGeom prst="rect">
                <a:avLst/>
              </a:prstGeom>
              <a:blipFill>
                <a:blip r:embed="rId4"/>
                <a:stretch>
                  <a:fillRect t="-503" b="-2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A74C6CB-AE67-28F6-E04E-80CD8A929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64" y="980728"/>
            <a:ext cx="4994119" cy="522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0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E3D8-43F3-1E32-ACFB-6059F6E89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7697585-FBC2-04B8-1E75-789D5B1D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altLang="ko-KR" dirty="0"/>
              <a:t>Experiment Result </a:t>
            </a:r>
            <a:r>
              <a:rPr lang="en-US" dirty="0"/>
              <a:t>Visualization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B48AD-A30E-9B58-F7CE-321C0FEC6896}"/>
              </a:ext>
            </a:extLst>
          </p:cNvPr>
          <p:cNvSpPr txBox="1"/>
          <p:nvPr/>
        </p:nvSpPr>
        <p:spPr>
          <a:xfrm>
            <a:off x="514854" y="5343191"/>
            <a:ext cx="36611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Fig.9. Visualization result from author(test 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6A794-763F-BEB3-8B87-AC30DA54C0CE}"/>
              </a:ext>
            </a:extLst>
          </p:cNvPr>
          <p:cNvSpPr txBox="1"/>
          <p:nvPr/>
        </p:nvSpPr>
        <p:spPr>
          <a:xfrm>
            <a:off x="4969495" y="5343191"/>
            <a:ext cx="46326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Fig.10. Visualization result by User (arbitrary initial angle)</a:t>
            </a:r>
            <a:endParaRPr lang="ko-KR" altLang="en-US" dirty="0"/>
          </a:p>
        </p:txBody>
      </p:sp>
      <p:pic>
        <p:nvPicPr>
          <p:cNvPr id="8" name="그림 7" descr="도표, 사각형, 큐브, 디자인이(가) 표시된 사진&#10;&#10;자동 생성된 설명">
            <a:extLst>
              <a:ext uri="{FF2B5EF4-FFF2-40B4-BE49-F238E27FC236}">
                <a16:creationId xmlns:a16="http://schemas.microsoft.com/office/drawing/2014/main" id="{B1B9A538-8D63-F2D3-59A1-371E531D8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00808"/>
            <a:ext cx="4613919" cy="3613414"/>
          </a:xfrm>
          <a:prstGeom prst="rect">
            <a:avLst/>
          </a:prstGeom>
        </p:spPr>
      </p:pic>
      <p:pic>
        <p:nvPicPr>
          <p:cNvPr id="11" name="그림 10" descr="블루이(가) 표시된 사진&#10;&#10;자동 생성된 설명">
            <a:extLst>
              <a:ext uri="{FF2B5EF4-FFF2-40B4-BE49-F238E27FC236}">
                <a16:creationId xmlns:a16="http://schemas.microsoft.com/office/drawing/2014/main" id="{3BA423DF-3B1C-9D2D-3C15-F8C8BE195E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700808"/>
            <a:ext cx="4145878" cy="3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4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F6927-45C8-310C-00F9-8EB17FBD8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DF71687-6350-6F85-677D-2498B27F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/>
          </a:bodyPr>
          <a:lstStyle/>
          <a:p>
            <a:r>
              <a:rPr lang="en-US" dirty="0"/>
              <a:t>4</a:t>
            </a:r>
            <a:r>
              <a:rPr lang="en-US" b="1" dirty="0"/>
              <a:t>. </a:t>
            </a:r>
            <a:r>
              <a:rPr lang="en-US" dirty="0"/>
              <a:t>Summary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3A842-E9B0-0E4C-2961-473D10B30DF4}"/>
              </a:ext>
            </a:extLst>
          </p:cNvPr>
          <p:cNvSpPr txBox="1"/>
          <p:nvPr/>
        </p:nvSpPr>
        <p:spPr>
          <a:xfrm>
            <a:off x="103017" y="781373"/>
            <a:ext cx="962795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Summary</a:t>
            </a:r>
          </a:p>
          <a:p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800" dirty="0"/>
              <a:t>일반적인 강화학습 기법들과 달리 </a:t>
            </a:r>
            <a:r>
              <a:rPr lang="en-US" altLang="ko-KR" sz="1800" dirty="0"/>
              <a:t>Dynamics</a:t>
            </a:r>
            <a:r>
              <a:rPr lang="ko-KR" altLang="en-US" sz="1800" dirty="0"/>
              <a:t>와 </a:t>
            </a:r>
            <a:r>
              <a:rPr lang="en-US" altLang="ko-KR" sz="1800" dirty="0"/>
              <a:t>Kinematics</a:t>
            </a:r>
            <a:r>
              <a:rPr lang="ko-KR" altLang="en-US" sz="1800" dirty="0"/>
              <a:t>로 부터 </a:t>
            </a:r>
            <a:r>
              <a:rPr lang="en-US" altLang="ko-KR" sz="1800" dirty="0"/>
              <a:t>state</a:t>
            </a:r>
            <a:r>
              <a:rPr lang="ko-KR" altLang="en-US" sz="1800" dirty="0"/>
              <a:t>를 관측함</a:t>
            </a:r>
            <a:r>
              <a:rPr lang="en-US" altLang="ko-KR" sz="1800" dirty="0"/>
              <a:t>.</a:t>
            </a:r>
          </a:p>
          <a:p>
            <a:pPr marL="732526" lvl="1" indent="-342900">
              <a:buFont typeface="Wingdings" panose="05000000000000000000" pitchFamily="2" charset="2"/>
              <a:buChar char="Ø"/>
            </a:pPr>
            <a:r>
              <a:rPr lang="ko-KR" altLang="en-US" sz="1800" dirty="0"/>
              <a:t>산업 표준 시간인 </a:t>
            </a:r>
            <a:r>
              <a:rPr lang="en-US" altLang="ko-KR" sz="1800" dirty="0"/>
              <a:t>1/240</a:t>
            </a:r>
            <a:r>
              <a:rPr lang="ko-KR" altLang="en-US" sz="1800" dirty="0"/>
              <a:t>초를 사용하여 </a:t>
            </a:r>
            <a:r>
              <a:rPr lang="en-US" altLang="ko-KR" sz="1800" dirty="0"/>
              <a:t>time critical control</a:t>
            </a:r>
            <a:r>
              <a:rPr lang="ko-KR" altLang="en-US" sz="1800" dirty="0"/>
              <a:t>에 부합한 제어가 </a:t>
            </a:r>
            <a:endParaRPr lang="en-US" altLang="ko-KR" sz="1800" dirty="0"/>
          </a:p>
          <a:p>
            <a:pPr lvl="1"/>
            <a:r>
              <a:rPr lang="ko-KR" altLang="en-US" sz="1800" dirty="0"/>
              <a:t>가능하다는 것을 보임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pPr marL="342900" indent="-342900">
              <a:buAutoNum type="arabicPeriod"/>
            </a:pPr>
            <a:r>
              <a:rPr lang="en-US" altLang="ko-KR" sz="1800" dirty="0"/>
              <a:t>TD3 architecture</a:t>
            </a:r>
            <a:r>
              <a:rPr lang="ko-KR" altLang="en-US" sz="1800" dirty="0"/>
              <a:t>를 활용하여 </a:t>
            </a:r>
            <a:r>
              <a:rPr lang="en-US" altLang="ko-KR" sz="1800" dirty="0"/>
              <a:t>continuous action</a:t>
            </a:r>
            <a:r>
              <a:rPr lang="ko-KR" altLang="en-US" sz="1800" dirty="0"/>
              <a:t>를 생성</a:t>
            </a:r>
            <a:endParaRPr lang="en-US" altLang="ko-KR" sz="1800" dirty="0"/>
          </a:p>
          <a:p>
            <a:pPr marL="732526" lvl="1" indent="-342900">
              <a:buFont typeface="Wingdings" panose="05000000000000000000" pitchFamily="2" charset="2"/>
              <a:buChar char="Ø"/>
            </a:pPr>
            <a:r>
              <a:rPr lang="ko-KR" altLang="en-US" sz="1800" dirty="0"/>
              <a:t>외란</a:t>
            </a:r>
            <a:r>
              <a:rPr lang="en-US" altLang="ko-KR" sz="1800" dirty="0"/>
              <a:t>(disturbance)</a:t>
            </a:r>
            <a:r>
              <a:rPr lang="ko-KR" altLang="en-US" sz="1800" dirty="0"/>
              <a:t>에 적절히 반응할 수 있는 자세 제어 명령이 인공지능을 통해서 충분히</a:t>
            </a:r>
            <a:endParaRPr lang="en-US" altLang="ko-KR" sz="1800" dirty="0"/>
          </a:p>
          <a:p>
            <a:pPr lvl="1"/>
            <a:r>
              <a:rPr lang="ko-KR" altLang="en-US" sz="1800" dirty="0"/>
              <a:t> 생성될 수 있음을 보임</a:t>
            </a:r>
            <a:endParaRPr lang="en-US" altLang="ko-KR" sz="1800" dirty="0"/>
          </a:p>
          <a:p>
            <a:pPr marL="732526" lvl="1" indent="-342900">
              <a:buFont typeface="Wingdings" panose="05000000000000000000" pitchFamily="2" charset="2"/>
              <a:buChar char="Ø"/>
            </a:pPr>
            <a:r>
              <a:rPr lang="en-US" altLang="ko-KR" sz="1800" dirty="0"/>
              <a:t>DRL</a:t>
            </a:r>
            <a:r>
              <a:rPr lang="ko-KR" altLang="en-US" sz="1800" dirty="0"/>
              <a:t>이 우주 환경에서도 활용될 수 있는 가능성을 시사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78A22-3163-D097-8D88-7F3EC52EA6AA}"/>
              </a:ext>
            </a:extLst>
          </p:cNvPr>
          <p:cNvSpPr txBox="1"/>
          <p:nvPr/>
        </p:nvSpPr>
        <p:spPr>
          <a:xfrm>
            <a:off x="128464" y="3625568"/>
            <a:ext cx="49813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Expected 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409E2-2A64-D270-F0DF-16A1F2F6D284}"/>
              </a:ext>
            </a:extLst>
          </p:cNvPr>
          <p:cNvSpPr txBox="1"/>
          <p:nvPr/>
        </p:nvSpPr>
        <p:spPr>
          <a:xfrm>
            <a:off x="128464" y="4171561"/>
            <a:ext cx="95770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dirty="0"/>
              <a:t>Multi-body Dynamics problem</a:t>
            </a:r>
          </a:p>
          <a:p>
            <a:pPr marL="732526" lvl="1" indent="-342900">
              <a:buFont typeface="Wingdings" panose="05000000000000000000" pitchFamily="2" charset="2"/>
              <a:buChar char="Ø"/>
            </a:pPr>
            <a:r>
              <a:rPr lang="en-US" altLang="ko-KR" sz="1800" dirty="0"/>
              <a:t>Single</a:t>
            </a:r>
            <a:r>
              <a:rPr lang="ko-KR" altLang="en-US" sz="1800" dirty="0"/>
              <a:t> </a:t>
            </a:r>
            <a:r>
              <a:rPr lang="en-US" altLang="ko-KR" sz="1800" dirty="0"/>
              <a:t>rigid</a:t>
            </a:r>
            <a:r>
              <a:rPr lang="ko-KR" altLang="en-US" sz="1800" dirty="0"/>
              <a:t> </a:t>
            </a:r>
            <a:r>
              <a:rPr lang="en-US" altLang="ko-KR" sz="1800" dirty="0"/>
              <a:t>body</a:t>
            </a:r>
            <a:r>
              <a:rPr lang="ko-KR" altLang="en-US" sz="1800" dirty="0"/>
              <a:t> </a:t>
            </a:r>
            <a:r>
              <a:rPr lang="en-US" altLang="ko-KR" sz="1800" dirty="0"/>
              <a:t>problem</a:t>
            </a:r>
            <a:r>
              <a:rPr lang="ko-KR" altLang="en-US" sz="1800" dirty="0"/>
              <a:t>에서 </a:t>
            </a:r>
            <a:r>
              <a:rPr lang="en-US" altLang="ko-KR" sz="1800" dirty="0"/>
              <a:t>multi-body dynamics</a:t>
            </a:r>
            <a:r>
              <a:rPr lang="ko-KR" altLang="en-US" sz="1800" dirty="0"/>
              <a:t>로의 확장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marL="342900" indent="-342900">
              <a:buAutoNum type="arabicPeriod"/>
            </a:pPr>
            <a:r>
              <a:rPr lang="en-US" altLang="ko-KR" sz="1800" dirty="0"/>
              <a:t>AI control simulation</a:t>
            </a:r>
            <a:r>
              <a:rPr lang="ko-KR" altLang="en-US" sz="1800" dirty="0"/>
              <a:t> </a:t>
            </a:r>
            <a:r>
              <a:rPr lang="en-US" altLang="ko-KR" sz="1800" dirty="0"/>
              <a:t>for satellite</a:t>
            </a:r>
          </a:p>
          <a:p>
            <a:pPr marL="732526" lvl="1" indent="-342900">
              <a:buFont typeface="Wingdings" panose="05000000000000000000" pitchFamily="2" charset="2"/>
              <a:buChar char="Ø"/>
            </a:pPr>
            <a:r>
              <a:rPr lang="ko-KR" altLang="en-US" sz="1800" dirty="0"/>
              <a:t>자세 제어 뿐만 아니라 </a:t>
            </a:r>
            <a:r>
              <a:rPr lang="en-US" altLang="ko-KR" sz="1800" dirty="0"/>
              <a:t>rendezvous</a:t>
            </a:r>
            <a:r>
              <a:rPr lang="ko-KR" altLang="en-US" sz="1800" dirty="0"/>
              <a:t> </a:t>
            </a:r>
            <a:r>
              <a:rPr lang="en-US" altLang="ko-KR" sz="1800" dirty="0"/>
              <a:t>docking/navigation </a:t>
            </a:r>
            <a:r>
              <a:rPr lang="ko-KR" altLang="en-US" sz="1800" dirty="0"/>
              <a:t>등의 임무에도 </a:t>
            </a:r>
            <a:r>
              <a:rPr lang="en-US" altLang="ko-KR" sz="1800" dirty="0"/>
              <a:t>AI</a:t>
            </a:r>
            <a:r>
              <a:rPr lang="ko-KR" altLang="en-US" sz="1800" dirty="0"/>
              <a:t>를 활용</a:t>
            </a:r>
            <a:endParaRPr lang="en-US" altLang="ko-KR" sz="1800" dirty="0"/>
          </a:p>
          <a:p>
            <a:pPr marL="732526" lvl="1" indent="-342900">
              <a:buFont typeface="Wingdings" panose="05000000000000000000" pitchFamily="2" charset="2"/>
              <a:buChar char="Ø"/>
            </a:pPr>
            <a:r>
              <a:rPr lang="en-US" altLang="ko-KR" sz="1800" dirty="0"/>
              <a:t>DRL</a:t>
            </a:r>
            <a:r>
              <a:rPr lang="ko-KR" altLang="en-US" sz="1800" dirty="0"/>
              <a:t> 뿐만 아니라 </a:t>
            </a:r>
            <a:r>
              <a:rPr lang="en-US" altLang="ko-KR" sz="1800" dirty="0"/>
              <a:t>CNN(Convolutional</a:t>
            </a:r>
            <a:r>
              <a:rPr lang="ko-KR" altLang="en-US" sz="1800" dirty="0"/>
              <a:t> </a:t>
            </a:r>
            <a:r>
              <a:rPr lang="en-US" altLang="ko-KR" sz="1800" dirty="0"/>
              <a:t>neural</a:t>
            </a:r>
            <a:r>
              <a:rPr lang="ko-KR" altLang="en-US" sz="1800" dirty="0"/>
              <a:t> </a:t>
            </a:r>
            <a:r>
              <a:rPr lang="en-US" altLang="ko-KR" sz="1800" dirty="0"/>
              <a:t>network), PINN(physics-informed neural network) </a:t>
            </a:r>
            <a:r>
              <a:rPr lang="ko-KR" altLang="en-US" sz="1800" dirty="0"/>
              <a:t>등의 활용 모색</a:t>
            </a:r>
            <a:endParaRPr lang="en-US" altLang="ko-KR" sz="1800" dirty="0"/>
          </a:p>
          <a:p>
            <a:pPr marL="732526" lvl="1" indent="-342900">
              <a:buFont typeface="Wingdings" panose="05000000000000000000" pitchFamily="2" charset="2"/>
              <a:buChar char="Ø"/>
            </a:pPr>
            <a:r>
              <a:rPr lang="en-US" altLang="ko-KR" sz="1800" dirty="0"/>
              <a:t>Auto-control</a:t>
            </a:r>
            <a:r>
              <a:rPr lang="ko-KR" altLang="en-US" sz="1800" dirty="0"/>
              <a:t> </a:t>
            </a:r>
            <a:r>
              <a:rPr lang="en-US" altLang="ko-KR" sz="1800" dirty="0"/>
              <a:t>satellite</a:t>
            </a:r>
            <a:r>
              <a:rPr lang="ko-KR" altLang="en-US" sz="1800" dirty="0"/>
              <a:t>의 지향점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721086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4372C-F5BC-7A53-1E35-C3937BF8C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CD28536B-4996-5DE7-BD84-74071A2FF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/>
          </a:bodyPr>
          <a:lstStyle/>
          <a:p>
            <a:r>
              <a:rPr lang="en-US" dirty="0"/>
              <a:t>Reference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4AC95-4FBA-76A2-E3E0-55217299D111}"/>
              </a:ext>
            </a:extLst>
          </p:cNvPr>
          <p:cNvSpPr txBox="1"/>
          <p:nvPr/>
        </p:nvSpPr>
        <p:spPr>
          <a:xfrm>
            <a:off x="128464" y="1628800"/>
            <a:ext cx="82273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 Liu,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Shuchang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"Application of deep reinforcement learning in reconfiguration control of aircraft anti-skid braking system."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Aerospace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9.10 (2022): 555.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3132F-17CC-6D1A-C406-DCA5E36049E0}"/>
              </a:ext>
            </a:extLst>
          </p:cNvPr>
          <p:cNvSpPr txBox="1"/>
          <p:nvPr/>
        </p:nvSpPr>
        <p:spPr>
          <a:xfrm>
            <a:off x="128464" y="980728"/>
            <a:ext cx="78488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1)  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Elkins, Jacob, Rohan Sood, and Clemens Rumpf. "Adaptive continuous control of spacecraft attitude using deep reinforcement learning."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2020.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D97CB-E158-25DC-CD39-D5A573A87030}"/>
              </a:ext>
            </a:extLst>
          </p:cNvPr>
          <p:cNvSpPr txBox="1"/>
          <p:nvPr/>
        </p:nvSpPr>
        <p:spPr>
          <a:xfrm>
            <a:off x="126814" y="2276872"/>
            <a:ext cx="82273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3)   Elkins, Jacob, Rohan Sood, and Clemens Rumpf. "Adaptive continuous control of spacecraft attitude using deep reinforcement learning."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91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/>
          </a:bodyPr>
          <a:lstStyle/>
          <a:p>
            <a:r>
              <a:rPr lang="en-US" b="1" dirty="0"/>
              <a:t>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77101-DD13-C3F3-EF1C-0125303670BB}"/>
              </a:ext>
            </a:extLst>
          </p:cNvPr>
          <p:cNvSpPr txBox="1"/>
          <p:nvPr/>
        </p:nvSpPr>
        <p:spPr>
          <a:xfrm>
            <a:off x="128464" y="980728"/>
            <a:ext cx="2564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1. Background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752CE-727F-1709-2888-8993438D982A}"/>
              </a:ext>
            </a:extLst>
          </p:cNvPr>
          <p:cNvSpPr txBox="1"/>
          <p:nvPr/>
        </p:nvSpPr>
        <p:spPr>
          <a:xfrm>
            <a:off x="128463" y="1814568"/>
            <a:ext cx="3606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 Purposed Method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FDCEA-8831-6E9B-3F01-888A6DBACC22}"/>
              </a:ext>
            </a:extLst>
          </p:cNvPr>
          <p:cNvSpPr txBox="1"/>
          <p:nvPr/>
        </p:nvSpPr>
        <p:spPr>
          <a:xfrm>
            <a:off x="170200" y="2648408"/>
            <a:ext cx="3629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3. Experiment Result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8813D-08AC-4B62-0977-DDEC2A7CE281}"/>
              </a:ext>
            </a:extLst>
          </p:cNvPr>
          <p:cNvSpPr txBox="1"/>
          <p:nvPr/>
        </p:nvSpPr>
        <p:spPr>
          <a:xfrm>
            <a:off x="170200" y="3482248"/>
            <a:ext cx="2180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4. Summary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5943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5F12C-8290-3D1C-0321-0A7D7F3D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04CB2D4-50A0-D7B2-773F-270A4BDB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/>
          </a:bodyPr>
          <a:lstStyle/>
          <a:p>
            <a:r>
              <a:rPr lang="en-US" dirty="0"/>
              <a:t>1</a:t>
            </a:r>
            <a:r>
              <a:rPr lang="en-US" b="1" dirty="0"/>
              <a:t>. </a:t>
            </a:r>
            <a:r>
              <a:rPr lang="en-US" dirty="0"/>
              <a:t>Background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BE908-C747-A824-3100-84FF2FCBF9B9}"/>
              </a:ext>
            </a:extLst>
          </p:cNvPr>
          <p:cNvSpPr txBox="1"/>
          <p:nvPr/>
        </p:nvSpPr>
        <p:spPr>
          <a:xfrm>
            <a:off x="128464" y="922075"/>
            <a:ext cx="93297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MDP(Markov Decision Process) problem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현재 상태만이 미래의 영향을 준다는 가정 하에 </a:t>
            </a:r>
            <a:r>
              <a:rPr lang="en-US" altLang="ko-KR" sz="2000" dirty="0"/>
              <a:t>“</a:t>
            </a:r>
            <a:r>
              <a:rPr lang="ko-KR" altLang="en-US" sz="2000" b="1" dirty="0"/>
              <a:t>누적 보상을 최대</a:t>
            </a:r>
            <a:r>
              <a:rPr lang="en-US" altLang="ko-KR" sz="2000" dirty="0"/>
              <a:t>”</a:t>
            </a:r>
            <a:r>
              <a:rPr lang="ko-KR" altLang="en-US" sz="2000" dirty="0"/>
              <a:t>로 하기 위한</a:t>
            </a:r>
            <a:endParaRPr lang="en-US" altLang="ko-KR" sz="2000" dirty="0"/>
          </a:p>
          <a:p>
            <a:r>
              <a:rPr lang="en-US" altLang="ko-KR" sz="2000" dirty="0"/>
              <a:t>“</a:t>
            </a:r>
            <a:r>
              <a:rPr lang="ko-KR" altLang="en-US" sz="2000" b="1" dirty="0"/>
              <a:t>최적의 정책</a:t>
            </a:r>
            <a:r>
              <a:rPr lang="en-US" altLang="ko-KR" sz="2000" dirty="0"/>
              <a:t>”</a:t>
            </a:r>
            <a:r>
              <a:rPr lang="ko-KR" altLang="en-US" sz="2000" dirty="0"/>
              <a:t>을 구하는 문제</a:t>
            </a: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7D0640-3EBF-B71F-212E-A5F09487A248}"/>
                  </a:ext>
                </a:extLst>
              </p:cNvPr>
              <p:cNvSpPr txBox="1"/>
              <p:nvPr/>
            </p:nvSpPr>
            <p:spPr>
              <a:xfrm flipH="1">
                <a:off x="2383571" y="1994064"/>
                <a:ext cx="513885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𝑀𝐷𝑃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𝑡𝑢𝑝𝑙𝑒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altLang="ko-KR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𝑓𝑖𝑛𝑖𝑡𝑒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𝑠𝑡𝑎𝑡𝑒𝑠</m:t>
                      </m:r>
                    </m:oMath>
                  </m:oMathPara>
                </a14:m>
                <a:endParaRPr lang="en-US" altLang="ko-KR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𝑓𝑖𝑛𝑖𝑡𝑒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𝑎𝑐𝑡𝑖𝑜𝑛𝑠</m:t>
                      </m:r>
                    </m:oMath>
                  </m:oMathPara>
                </a14:m>
                <a:endParaRPr lang="en-US" altLang="ko-KR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𝑡𝑟𝑎𝑛𝑠𝑖𝑡𝑖𝑜𝑛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altLang="ko-KR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altLang="ko-KR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𝑑𝑖𝑠𝑐𝑜𝑢𝑛𝑡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𝑓𝑎𝑐𝑡𝑜𝑟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7D0640-3EBF-B71F-212E-A5F09487A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83571" y="1994064"/>
                <a:ext cx="5138858" cy="1938992"/>
              </a:xfrm>
              <a:prstGeom prst="rect">
                <a:avLst/>
              </a:prstGeom>
              <a:blipFill>
                <a:blip r:embed="rId3"/>
                <a:stretch>
                  <a:fillRect b="-22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CE4A5-0C7F-1C7F-6817-0587407E2CFC}"/>
                  </a:ext>
                </a:extLst>
              </p:cNvPr>
              <p:cNvSpPr txBox="1"/>
              <p:nvPr/>
            </p:nvSpPr>
            <p:spPr>
              <a:xfrm>
                <a:off x="151143" y="3964462"/>
                <a:ext cx="5138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0" dirty="0"/>
                  <a:t>Optimal Policy 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CE4A5-0C7F-1C7F-6817-0587407E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43" y="3964462"/>
                <a:ext cx="5138858" cy="400110"/>
              </a:xfrm>
              <a:prstGeom prst="rect">
                <a:avLst/>
              </a:prstGeom>
              <a:blipFill>
                <a:blip r:embed="rId4"/>
                <a:stretch>
                  <a:fillRect l="-1305" t="-122727" b="-18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0FDEDA-B9EB-AC75-F1F4-107FFF1AB0EB}"/>
                  </a:ext>
                </a:extLst>
              </p:cNvPr>
              <p:cNvSpPr txBox="1"/>
              <p:nvPr/>
            </p:nvSpPr>
            <p:spPr>
              <a:xfrm>
                <a:off x="2069547" y="4553833"/>
                <a:ext cx="125669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: policy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2000" dirty="0"/>
                  <a:t> : reward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2000" dirty="0">
                    <a:latin typeface="Cambria Math" panose="02040503050406030204" pitchFamily="18" charset="0"/>
                  </a:rPr>
                  <a:t>: state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: action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0FDEDA-B9EB-AC75-F1F4-107FFF1AB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47" y="4553833"/>
                <a:ext cx="1256691" cy="1323439"/>
              </a:xfrm>
              <a:prstGeom prst="rect">
                <a:avLst/>
              </a:prstGeom>
              <a:blipFill>
                <a:blip r:embed="rId5"/>
                <a:stretch>
                  <a:fillRect t="-2304" r="-4348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95407C20-940E-A28D-D141-140F4FFC7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322" y="3284984"/>
            <a:ext cx="4190940" cy="3168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FEAF9E-8D79-B153-C352-3A6EC07A4A4A}"/>
              </a:ext>
            </a:extLst>
          </p:cNvPr>
          <p:cNvSpPr txBox="1"/>
          <p:nvPr/>
        </p:nvSpPr>
        <p:spPr>
          <a:xfrm>
            <a:off x="136025" y="6146721"/>
            <a:ext cx="58542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Figure 1. </a:t>
            </a:r>
            <a:r>
              <a:rPr lang="en-US" altLang="ko-KR" b="1" i="0" dirty="0">
                <a:effectLst/>
                <a:hlinkClick r:id="rId7"/>
              </a:rPr>
              <a:t>RL Course by David Silver - Lecture 2: Markov Decision Process</a:t>
            </a:r>
            <a:endParaRPr lang="en-US" altLang="ko-KR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755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393D-B07B-4E9E-BAF9-6D926DB0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AB06663-158F-AFA2-B327-F306F6520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/>
          </a:bodyPr>
          <a:lstStyle/>
          <a:p>
            <a:r>
              <a:rPr lang="en-US" dirty="0"/>
              <a:t>1</a:t>
            </a:r>
            <a:r>
              <a:rPr lang="en-US" b="1" dirty="0"/>
              <a:t>. </a:t>
            </a:r>
            <a:r>
              <a:rPr lang="en-US" dirty="0"/>
              <a:t>Background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B205C-DAC3-AAD7-1C8B-9E93C9CABCD9}"/>
              </a:ext>
            </a:extLst>
          </p:cNvPr>
          <p:cNvSpPr txBox="1"/>
          <p:nvPr/>
        </p:nvSpPr>
        <p:spPr>
          <a:xfrm>
            <a:off x="671845" y="879103"/>
            <a:ext cx="3174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Reinforcement</a:t>
            </a:r>
            <a:r>
              <a:rPr lang="ko-KR" altLang="en-US" sz="2400" dirty="0"/>
              <a:t> </a:t>
            </a:r>
            <a:r>
              <a:rPr lang="en-US" altLang="ko-KR" sz="2400" dirty="0"/>
              <a:t>Learning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6CA3C-541E-4BA6-E2E7-E8111BA0BB78}"/>
                  </a:ext>
                </a:extLst>
              </p:cNvPr>
              <p:cNvSpPr txBox="1"/>
              <p:nvPr/>
            </p:nvSpPr>
            <p:spPr>
              <a:xfrm>
                <a:off x="304366" y="1268760"/>
                <a:ext cx="1632948" cy="649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6CA3C-541E-4BA6-E2E7-E8111BA0B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66" y="1268760"/>
                <a:ext cx="1632948" cy="649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ABECF629-FE4C-ABFC-3CE8-E568CE98B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32" y="4365104"/>
            <a:ext cx="4464496" cy="2127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6FD879-2175-A17E-2288-66DABEBDFF89}"/>
                  </a:ext>
                </a:extLst>
              </p:cNvPr>
              <p:cNvSpPr txBox="1"/>
              <p:nvPr/>
            </p:nvSpPr>
            <p:spPr>
              <a:xfrm>
                <a:off x="5427827" y="1500661"/>
                <a:ext cx="33143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6FD879-2175-A17E-2288-66DABEBDF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827" y="1500661"/>
                <a:ext cx="3314369" cy="400110"/>
              </a:xfrm>
              <a:prstGeom prst="rect">
                <a:avLst/>
              </a:prstGeom>
              <a:blipFill>
                <a:blip r:embed="rId5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97834A-BEEE-2BE5-44BB-3431B8906366}"/>
              </a:ext>
            </a:extLst>
          </p:cNvPr>
          <p:cNvSpPr txBox="1"/>
          <p:nvPr/>
        </p:nvSpPr>
        <p:spPr>
          <a:xfrm>
            <a:off x="5894300" y="879103"/>
            <a:ext cx="2381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Bellman</a:t>
            </a:r>
            <a:r>
              <a:rPr lang="ko-KR" altLang="en-US" sz="2400" dirty="0"/>
              <a:t> </a:t>
            </a:r>
            <a:r>
              <a:rPr lang="en-US" altLang="ko-KR" sz="2400" dirty="0"/>
              <a:t>Equation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062D5-D673-B164-4E4E-24B090124F73}"/>
              </a:ext>
            </a:extLst>
          </p:cNvPr>
          <p:cNvSpPr txBox="1"/>
          <p:nvPr/>
        </p:nvSpPr>
        <p:spPr>
          <a:xfrm>
            <a:off x="488122" y="4365104"/>
            <a:ext cx="4609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용어 정리</a:t>
            </a:r>
            <a:endParaRPr lang="en-US" altLang="ko-KR" sz="1800" b="1" dirty="0"/>
          </a:p>
          <a:p>
            <a:r>
              <a:rPr lang="en-US" altLang="ko-KR" sz="1800" dirty="0"/>
              <a:t>Agent : </a:t>
            </a:r>
            <a:r>
              <a:rPr lang="ko-KR" altLang="en-US" sz="1800" dirty="0"/>
              <a:t>학습 대상</a:t>
            </a:r>
            <a:endParaRPr lang="en-US" altLang="ko-KR" sz="1800" dirty="0"/>
          </a:p>
          <a:p>
            <a:r>
              <a:rPr lang="en-US" altLang="ko-KR" sz="1800" dirty="0"/>
              <a:t>Environment : </a:t>
            </a:r>
            <a:r>
              <a:rPr lang="ko-KR" altLang="en-US" sz="1800" dirty="0"/>
              <a:t>학습 환경</a:t>
            </a:r>
            <a:r>
              <a:rPr lang="en-US" altLang="ko-KR" sz="1800" dirty="0"/>
              <a:t>(</a:t>
            </a:r>
            <a:r>
              <a:rPr lang="ko-KR" altLang="en-US" sz="1800" dirty="0"/>
              <a:t>학습 조건</a:t>
            </a:r>
            <a:r>
              <a:rPr lang="en-US" altLang="ko-KR" sz="1800" dirty="0"/>
              <a:t> </a:t>
            </a:r>
            <a:r>
              <a:rPr lang="ko-KR" altLang="en-US" sz="1800" dirty="0"/>
              <a:t>포함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State : </a:t>
            </a:r>
            <a:r>
              <a:rPr lang="ko-KR" altLang="en-US" sz="1800" dirty="0"/>
              <a:t>학습 대상의 현재 상태</a:t>
            </a:r>
            <a:endParaRPr lang="en-US" altLang="ko-KR" sz="1800" dirty="0"/>
          </a:p>
          <a:p>
            <a:r>
              <a:rPr lang="en-US" altLang="ko-KR" sz="1800" dirty="0"/>
              <a:t>Action : </a:t>
            </a:r>
            <a:r>
              <a:rPr lang="ko-KR" altLang="en-US" sz="1800" dirty="0"/>
              <a:t>학습 대상의 행동</a:t>
            </a:r>
            <a:endParaRPr lang="en-US" altLang="ko-KR" sz="1800" dirty="0"/>
          </a:p>
          <a:p>
            <a:r>
              <a:rPr lang="en-US" altLang="ko-KR" sz="1800" dirty="0"/>
              <a:t>Reward : </a:t>
            </a:r>
            <a:r>
              <a:rPr lang="ko-KR" altLang="en-US" sz="1800" dirty="0"/>
              <a:t>학습 대상과 학습 환경 간 상호 작용</a:t>
            </a:r>
            <a:endParaRPr lang="en-US" altLang="ko-KR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301B7-664D-AB24-AEE4-E03E1AB6B24F}"/>
              </a:ext>
            </a:extLst>
          </p:cNvPr>
          <p:cNvSpPr txBox="1"/>
          <p:nvPr/>
        </p:nvSpPr>
        <p:spPr>
          <a:xfrm>
            <a:off x="529929" y="6093296"/>
            <a:ext cx="4525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Figure 2. Schematic diagram for Reinforcement learning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DAB74E-98D4-F5AB-ED00-CC198060465D}"/>
              </a:ext>
            </a:extLst>
          </p:cNvPr>
          <p:cNvSpPr txBox="1"/>
          <p:nvPr/>
        </p:nvSpPr>
        <p:spPr>
          <a:xfrm>
            <a:off x="4392486" y="2501149"/>
            <a:ext cx="5385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현재 상태와 다음 상태간 최적의 경로를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/>
              <a:t> </a:t>
            </a:r>
            <a:r>
              <a:rPr lang="ko-KR" altLang="en-US" b="1" dirty="0"/>
              <a:t>찾기 위한 최적 방정식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454EF2-3756-ACA5-EDD8-12BE17DC41CF}"/>
                  </a:ext>
                </a:extLst>
              </p:cNvPr>
              <p:cNvSpPr txBox="1"/>
              <p:nvPr/>
            </p:nvSpPr>
            <p:spPr>
              <a:xfrm>
                <a:off x="272480" y="1934281"/>
                <a:ext cx="3746731" cy="567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454EF2-3756-ACA5-EDD8-12BE17DC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80" y="1934281"/>
                <a:ext cx="3746731" cy="567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5AABA3-C601-872C-5C34-31395B84BF7C}"/>
                  </a:ext>
                </a:extLst>
              </p:cNvPr>
              <p:cNvSpPr txBox="1"/>
              <p:nvPr/>
            </p:nvSpPr>
            <p:spPr>
              <a:xfrm>
                <a:off x="272480" y="2518497"/>
                <a:ext cx="4187428" cy="567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5AABA3-C601-872C-5C34-31395B84B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80" y="2518497"/>
                <a:ext cx="4187428" cy="567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6EBC94-F246-028C-B2AF-DFDC7368102F}"/>
                  </a:ext>
                </a:extLst>
              </p:cNvPr>
              <p:cNvSpPr txBox="1"/>
              <p:nvPr/>
            </p:nvSpPr>
            <p:spPr>
              <a:xfrm>
                <a:off x="2034573" y="3196979"/>
                <a:ext cx="5836854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Intuition for value function and Q function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sz="2000" dirty="0"/>
                  <a:t> : How worth a </a:t>
                </a:r>
                <a:r>
                  <a:rPr lang="en-US" altLang="ko-KR" sz="2000" b="1" dirty="0"/>
                  <a:t>state</a:t>
                </a:r>
                <a:r>
                  <a:rPr lang="en-US" altLang="ko-KR" sz="2000" dirty="0"/>
                  <a:t> by policy is?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: How worth an </a:t>
                </a:r>
                <a:r>
                  <a:rPr lang="en-US" altLang="ko-KR" sz="2000" b="1" dirty="0"/>
                  <a:t>action</a:t>
                </a:r>
                <a:r>
                  <a:rPr lang="en-US" altLang="ko-KR" sz="2000" dirty="0"/>
                  <a:t> in certain state by policy is?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6EBC94-F246-028C-B2AF-DFDC73681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73" y="3196979"/>
                <a:ext cx="5836854" cy="1015663"/>
              </a:xfrm>
              <a:prstGeom prst="rect">
                <a:avLst/>
              </a:prstGeom>
              <a:blipFill>
                <a:blip r:embed="rId8"/>
                <a:stretch>
                  <a:fillRect t="-1156" b="-751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DB9882-412B-EF39-F3A3-2C2119D08534}"/>
                  </a:ext>
                </a:extLst>
              </p:cNvPr>
              <p:cNvSpPr txBox="1"/>
              <p:nvPr/>
            </p:nvSpPr>
            <p:spPr>
              <a:xfrm>
                <a:off x="5154898" y="2046061"/>
                <a:ext cx="38602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DB9882-412B-EF39-F3A3-2C2119D08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898" y="2046061"/>
                <a:ext cx="3860224" cy="307777"/>
              </a:xfrm>
              <a:prstGeom prst="rect">
                <a:avLst/>
              </a:prstGeom>
              <a:blipFill>
                <a:blip r:embed="rId9"/>
                <a:stretch>
                  <a:fillRect l="-158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06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EDC2F-D87D-8C28-889E-79332DD25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FD899DD-B508-22CF-3F29-765B205CE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/>
          </a:bodyPr>
          <a:lstStyle/>
          <a:p>
            <a:r>
              <a:rPr lang="en-US" dirty="0"/>
              <a:t>1</a:t>
            </a:r>
            <a:r>
              <a:rPr lang="en-US" b="1" dirty="0"/>
              <a:t>. </a:t>
            </a:r>
            <a:r>
              <a:rPr lang="en-US" dirty="0"/>
              <a:t>Background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03CB7-41BF-3EA6-20F4-0701256F0684}"/>
              </a:ext>
            </a:extLst>
          </p:cNvPr>
          <p:cNvSpPr txBox="1"/>
          <p:nvPr/>
        </p:nvSpPr>
        <p:spPr>
          <a:xfrm>
            <a:off x="272480" y="824612"/>
            <a:ext cx="884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Deep Reinforcement Learning (DRL) = RL + Deep learning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AB8704-6436-C4B4-E686-4B762896E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2" t="2563" b="14428"/>
          <a:stretch/>
        </p:blipFill>
        <p:spPr>
          <a:xfrm>
            <a:off x="272480" y="1286278"/>
            <a:ext cx="9289032" cy="29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54E85C-0391-0E61-FDAB-1EAD83172E71}"/>
              </a:ext>
            </a:extLst>
          </p:cNvPr>
          <p:cNvSpPr txBox="1"/>
          <p:nvPr/>
        </p:nvSpPr>
        <p:spPr>
          <a:xfrm>
            <a:off x="3299272" y="4229477"/>
            <a:ext cx="2786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Figure 3. Deep Learning overview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6D206-D87F-314F-7A07-16ECA922E0F1}"/>
              </a:ext>
            </a:extLst>
          </p:cNvPr>
          <p:cNvSpPr txBox="1"/>
          <p:nvPr/>
        </p:nvSpPr>
        <p:spPr>
          <a:xfrm>
            <a:off x="488504" y="4552642"/>
            <a:ext cx="892899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강화학습 기법에 딥러닝을 결합한 방식</a:t>
            </a:r>
            <a:r>
              <a:rPr lang="en-US" altLang="ko-KR" sz="1800" dirty="0"/>
              <a:t>.</a:t>
            </a:r>
          </a:p>
          <a:p>
            <a:endParaRPr lang="en-US" altLang="ko-KR" dirty="0"/>
          </a:p>
          <a:p>
            <a:pPr algn="ctr"/>
            <a:r>
              <a:rPr lang="en-US" altLang="ko-KR" sz="1800" dirty="0"/>
              <a:t>“</a:t>
            </a:r>
            <a:r>
              <a:rPr lang="en-US" altLang="ko-KR" sz="1800" b="1" dirty="0"/>
              <a:t>Environment</a:t>
            </a:r>
            <a:r>
              <a:rPr lang="en-US" altLang="ko-KR" sz="1800" dirty="0"/>
              <a:t>” </a:t>
            </a:r>
            <a:r>
              <a:rPr lang="ko-KR" altLang="en-US" sz="1800" dirty="0"/>
              <a:t>내에서 </a:t>
            </a:r>
            <a:r>
              <a:rPr lang="en-US" altLang="ko-KR" sz="1800" dirty="0"/>
              <a:t>“</a:t>
            </a:r>
            <a:r>
              <a:rPr lang="en-US" altLang="ko-KR" sz="1800" b="1" dirty="0"/>
              <a:t>Reward</a:t>
            </a:r>
            <a:r>
              <a:rPr lang="en-US" altLang="ko-KR" sz="1800" dirty="0"/>
              <a:t>”</a:t>
            </a:r>
            <a:r>
              <a:rPr lang="ko-KR" altLang="en-US" sz="1800" dirty="0"/>
              <a:t>가 최대가 되도록 하는 </a:t>
            </a:r>
            <a:r>
              <a:rPr lang="en-US" altLang="ko-KR" sz="1800" dirty="0"/>
              <a:t>“</a:t>
            </a:r>
            <a:r>
              <a:rPr lang="en-US" altLang="ko-KR" sz="1800" b="1" dirty="0"/>
              <a:t>Policy</a:t>
            </a:r>
            <a:r>
              <a:rPr lang="en-US" altLang="ko-KR" sz="1800" dirty="0"/>
              <a:t>”</a:t>
            </a:r>
            <a:r>
              <a:rPr lang="ko-KR" altLang="en-US" sz="1800" dirty="0"/>
              <a:t>를 학습</a:t>
            </a:r>
            <a:endParaRPr lang="en-US" altLang="ko-KR" sz="1800" dirty="0"/>
          </a:p>
          <a:p>
            <a:pPr algn="ctr"/>
            <a:r>
              <a:rPr lang="ko-KR" altLang="en-US" sz="1800" dirty="0"/>
              <a:t>학습 데이터 </a:t>
            </a:r>
            <a:r>
              <a:rPr lang="en-US" altLang="ko-KR" sz="1800" dirty="0"/>
              <a:t>: </a:t>
            </a:r>
            <a:r>
              <a:rPr lang="en-US" altLang="ko-KR" sz="1800" b="1" dirty="0"/>
              <a:t>episode</a:t>
            </a:r>
            <a:r>
              <a:rPr lang="en-US" altLang="ko-KR" sz="1800" dirty="0"/>
              <a:t> </a:t>
            </a:r>
            <a:r>
              <a:rPr lang="ko-KR" altLang="en-US" sz="1800" dirty="0"/>
              <a:t>실행 데이터 </a:t>
            </a:r>
            <a:r>
              <a:rPr lang="en-US" altLang="ko-KR" sz="1800" dirty="0"/>
              <a:t>(state, action, reward)</a:t>
            </a:r>
          </a:p>
          <a:p>
            <a:pPr algn="ctr"/>
            <a:r>
              <a:rPr lang="en-US" altLang="ko-KR" sz="1800" dirty="0"/>
              <a:t>*episode : agent</a:t>
            </a:r>
            <a:r>
              <a:rPr lang="ko-KR" altLang="en-US" sz="1800" dirty="0"/>
              <a:t>가 학습을 수행할  반복 횟수</a:t>
            </a:r>
            <a:endParaRPr lang="en-US" altLang="ko-KR" sz="1800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2000" b="1" dirty="0"/>
              <a:t>DRL</a:t>
            </a:r>
            <a:r>
              <a:rPr lang="ko-KR" altLang="en-US" sz="2000" b="1" dirty="0"/>
              <a:t>에서는 학습 데이터를 </a:t>
            </a:r>
            <a:r>
              <a:rPr lang="en-US" altLang="ko-KR" sz="2000" b="1" dirty="0"/>
              <a:t>Agent </a:t>
            </a:r>
            <a:r>
              <a:rPr lang="ko-KR" altLang="en-US" sz="2000" b="1" dirty="0"/>
              <a:t>와</a:t>
            </a:r>
            <a:r>
              <a:rPr lang="en-US" altLang="ko-KR" sz="2000" b="1" dirty="0"/>
              <a:t> Environment</a:t>
            </a:r>
            <a:r>
              <a:rPr lang="ko-KR" altLang="en-US" sz="2000" b="1" dirty="0"/>
              <a:t>가 상호작용한 데이터를 사용</a:t>
            </a:r>
            <a:endParaRPr lang="en-US" altLang="ko-KR" sz="2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B9EA08-6B82-2957-0638-5CA319EA96C9}"/>
              </a:ext>
            </a:extLst>
          </p:cNvPr>
          <p:cNvSpPr/>
          <p:nvPr/>
        </p:nvSpPr>
        <p:spPr>
          <a:xfrm>
            <a:off x="5097016" y="3717032"/>
            <a:ext cx="2232248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4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4949-A380-DCB6-7572-42C598400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0ED7913-5462-0BC8-DD74-6867C85C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/>
          </a:bodyPr>
          <a:lstStyle/>
          <a:p>
            <a:r>
              <a:rPr lang="en-US" dirty="0"/>
              <a:t>1</a:t>
            </a:r>
            <a:r>
              <a:rPr lang="en-US" b="1" dirty="0"/>
              <a:t>. </a:t>
            </a:r>
            <a:r>
              <a:rPr lang="en-US" dirty="0"/>
              <a:t>Background</a:t>
            </a:r>
            <a:endParaRPr lang="en-US" b="1" dirty="0"/>
          </a:p>
        </p:txBody>
      </p:sp>
      <p:pic>
        <p:nvPicPr>
          <p:cNvPr id="5" name="그림 4" descr="텍스트, 도표, 평면도, 스크린샷이(가) 표시된 사진&#10;&#10;자동 생성된 설명">
            <a:extLst>
              <a:ext uri="{FF2B5EF4-FFF2-40B4-BE49-F238E27FC236}">
                <a16:creationId xmlns:a16="http://schemas.microsoft.com/office/drawing/2014/main" id="{2F115374-9E90-CFF9-892B-64C32F345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09"/>
          <a:stretch/>
        </p:blipFill>
        <p:spPr>
          <a:xfrm>
            <a:off x="200473" y="1272274"/>
            <a:ext cx="5472608" cy="2976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D7AFC-0ED1-D3F4-3387-0D771DE0037E}"/>
              </a:ext>
            </a:extLst>
          </p:cNvPr>
          <p:cNvSpPr txBox="1"/>
          <p:nvPr/>
        </p:nvSpPr>
        <p:spPr>
          <a:xfrm>
            <a:off x="128464" y="872164"/>
            <a:ext cx="704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TD3 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Twin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Delayed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Deep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Deterministic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policy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gradient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algorithm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A43CB-6586-4327-E9BF-E33FA8B34D2B}"/>
              </a:ext>
            </a:extLst>
          </p:cNvPr>
          <p:cNvSpPr txBox="1"/>
          <p:nvPr/>
        </p:nvSpPr>
        <p:spPr>
          <a:xfrm>
            <a:off x="2078706" y="4248489"/>
            <a:ext cx="19613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 4. TD3 Architecture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1CAE9-4932-EB9A-2D17-CE0990C29880}"/>
              </a:ext>
            </a:extLst>
          </p:cNvPr>
          <p:cNvSpPr txBox="1"/>
          <p:nvPr/>
        </p:nvSpPr>
        <p:spPr>
          <a:xfrm>
            <a:off x="5745090" y="1272274"/>
            <a:ext cx="3688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Actor : direct policy training network</a:t>
            </a:r>
          </a:p>
          <a:p>
            <a:r>
              <a:rPr lang="en-US" altLang="ko-KR" sz="1800" b="1" dirty="0"/>
              <a:t>Critic : Q-learning training network</a:t>
            </a:r>
            <a:endParaRPr lang="ko-KR" alt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6EE971-FCA1-6F5B-CC86-A36D8089A759}"/>
              </a:ext>
            </a:extLst>
          </p:cNvPr>
          <p:cNvSpPr txBox="1"/>
          <p:nvPr/>
        </p:nvSpPr>
        <p:spPr>
          <a:xfrm>
            <a:off x="1343774" y="4571654"/>
            <a:ext cx="72184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/>
              <a:t>Feature</a:t>
            </a:r>
            <a:endParaRPr lang="en-US" altLang="ko-KR" sz="1800" dirty="0"/>
          </a:p>
          <a:p>
            <a:pPr marL="342900" indent="-342900">
              <a:buAutoNum type="arabicPeriod"/>
            </a:pPr>
            <a:r>
              <a:rPr lang="en-US" altLang="ko-KR" sz="1800" dirty="0"/>
              <a:t>Two Q-network : Prevention overestimation of Q- value</a:t>
            </a:r>
          </a:p>
          <a:p>
            <a:pPr marL="342900" indent="-342900">
              <a:buAutoNum type="arabicPeriod"/>
            </a:pPr>
            <a:r>
              <a:rPr lang="en-US" altLang="ko-KR" sz="1800" dirty="0"/>
              <a:t>Update Frequency : Critic network &gt; Actor network =&gt; accurate training</a:t>
            </a:r>
          </a:p>
          <a:p>
            <a:r>
              <a:rPr lang="en-US" altLang="ko-KR" sz="1800" dirty="0"/>
              <a:t>        (Normally 2 : 1) </a:t>
            </a:r>
          </a:p>
          <a:p>
            <a:r>
              <a:rPr lang="en-US" altLang="ko-KR" sz="1800" dirty="0"/>
              <a:t>3.     Policy smoothing : Noise addition to action =&gt;  action stabilization</a:t>
            </a:r>
          </a:p>
          <a:p>
            <a:r>
              <a:rPr lang="en-US" altLang="ko-KR" sz="1800" dirty="0"/>
              <a:t>4.     Soft Update : control rapid network change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2173C-3C6A-E924-EE06-CDC3079B6296}"/>
                  </a:ext>
                </a:extLst>
              </p:cNvPr>
              <p:cNvSpPr txBox="1"/>
              <p:nvPr/>
            </p:nvSpPr>
            <p:spPr>
              <a:xfrm>
                <a:off x="5671801" y="3890166"/>
                <a:ext cx="3875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Soft Update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𝝉𝜽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  <m:sSup>
                      <m:s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2173C-3C6A-E924-EE06-CDC3079B6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801" y="3890166"/>
                <a:ext cx="3875997" cy="400110"/>
              </a:xfrm>
              <a:prstGeom prst="rect">
                <a:avLst/>
              </a:prstGeom>
              <a:blipFill>
                <a:blip r:embed="rId4"/>
                <a:stretch>
                  <a:fillRect l="-1572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A029CB8-AB33-0C4E-8AE9-7DCBA19ED3C3}"/>
              </a:ext>
            </a:extLst>
          </p:cNvPr>
          <p:cNvSpPr txBox="1"/>
          <p:nvPr/>
        </p:nvSpPr>
        <p:spPr>
          <a:xfrm>
            <a:off x="5745206" y="1936283"/>
            <a:ext cx="4336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Replay Buffer : database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about interaction between agent and environment</a:t>
            </a:r>
          </a:p>
          <a:p>
            <a:r>
              <a:rPr lang="en-US" altLang="ko-KR" sz="1800" b="1" dirty="0"/>
              <a:t>(Off-policy algorithm)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B8BEE-3301-88BF-79AC-BE28BFCBFCE5}"/>
              </a:ext>
            </a:extLst>
          </p:cNvPr>
          <p:cNvSpPr txBox="1"/>
          <p:nvPr/>
        </p:nvSpPr>
        <p:spPr>
          <a:xfrm>
            <a:off x="5745090" y="3051724"/>
            <a:ext cx="3802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*On-policy : update</a:t>
            </a:r>
            <a:r>
              <a:rPr lang="ko-KR" altLang="en-US" sz="1800" dirty="0"/>
              <a:t> </a:t>
            </a:r>
            <a:r>
              <a:rPr lang="en-US" altLang="ko-KR" sz="1800" dirty="0"/>
              <a:t>during episode</a:t>
            </a:r>
          </a:p>
          <a:p>
            <a:r>
              <a:rPr lang="en-US" altLang="ko-KR" sz="1800" dirty="0"/>
              <a:t>*Off-policy : update at start of episode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0763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C8A07-EE11-4EBD-CE17-C527129CD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B24FE22-9723-289C-D451-3E5A35B67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/>
          </a:bodyPr>
          <a:lstStyle/>
          <a:p>
            <a:r>
              <a:rPr lang="en-US" b="1" dirty="0"/>
              <a:t>1. </a:t>
            </a:r>
            <a:r>
              <a:rPr lang="en-US" dirty="0"/>
              <a:t>Background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E43F59-3425-AF6E-9744-299863E338B2}"/>
                  </a:ext>
                </a:extLst>
              </p:cNvPr>
              <p:cNvSpPr txBox="1"/>
              <p:nvPr/>
            </p:nvSpPr>
            <p:spPr>
              <a:xfrm>
                <a:off x="855190" y="908720"/>
                <a:ext cx="2957028" cy="113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Rigid Body Dynamics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ba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bar>
                        <m:barPr>
                          <m:ctrlPr>
                            <a:rPr lang="ko-KR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ko-KR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</m:ba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ctrlPr>
                            <a:rPr lang="ko-KR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bar>
                        <m:barPr>
                          <m:ctrlPr>
                            <a:rPr lang="ko-KR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</m:oMath>
                  </m:oMathPara>
                </a14:m>
                <a:endParaRPr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</m:bar>
                      <m:r>
                        <a:rPr lang="ko-KR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ko-KR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ko-KR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ko-KR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bar>
                            </m:e>
                            <m:sub>
                              <m: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ko-KR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bar>
                          <m:r>
                            <a:rPr lang="ko-KR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bar>
                            <m:barPr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E43F59-3425-AF6E-9744-299863E3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90" y="908720"/>
                <a:ext cx="2957028" cy="1131335"/>
              </a:xfrm>
              <a:prstGeom prst="rect">
                <a:avLst/>
              </a:prstGeom>
              <a:blipFill>
                <a:blip r:embed="rId3"/>
                <a:stretch>
                  <a:fillRect l="-2268" t="-4301" r="-2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37F5ED-6566-9A17-5C0D-B9754BBE0797}"/>
                  </a:ext>
                </a:extLst>
              </p:cNvPr>
              <p:cNvSpPr txBox="1"/>
              <p:nvPr/>
            </p:nvSpPr>
            <p:spPr>
              <a:xfrm>
                <a:off x="165707" y="2040055"/>
                <a:ext cx="4645757" cy="10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bar>
                      <m:barPr>
                        <m:ctrlPr>
                          <a:rPr lang="ko-KR" altLang="en-US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ba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 dirty="0"/>
                  <a:t> ,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ba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𝑧𝑦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37F5ED-6566-9A17-5C0D-B9754BBE0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07" y="2040055"/>
                <a:ext cx="4645757" cy="1071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03DB57-420E-C2C7-7F95-C39C2905D51E}"/>
                  </a:ext>
                </a:extLst>
              </p:cNvPr>
              <p:cNvSpPr txBox="1"/>
              <p:nvPr/>
            </p:nvSpPr>
            <p:spPr>
              <a:xfrm>
                <a:off x="5169024" y="939434"/>
                <a:ext cx="4335994" cy="2171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Quaternion Kinematics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̇"/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ba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bar>
                        </m:e>
                      </m:d>
                      <m:bar>
                        <m:bar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bar>
                    </m:oMath>
                  </m:oMathPara>
                </a14:m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ba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ba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03DB57-420E-C2C7-7F95-C39C2905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24" y="939434"/>
                <a:ext cx="4335994" cy="2171748"/>
              </a:xfrm>
              <a:prstGeom prst="rect">
                <a:avLst/>
              </a:prstGeom>
              <a:blipFill>
                <a:blip r:embed="rId5"/>
                <a:stretch>
                  <a:fillRect t="-2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6B32651-593D-2046-48A8-5324C7BEC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07" y="3140969"/>
            <a:ext cx="4787293" cy="28666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84B535-0281-9313-6D0D-C681498EF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3140969"/>
            <a:ext cx="4552018" cy="2952328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B3016B-4F4F-095C-01D1-95E4E1FDC6FF}"/>
              </a:ext>
            </a:extLst>
          </p:cNvPr>
          <p:cNvSpPr txBox="1"/>
          <p:nvPr/>
        </p:nvSpPr>
        <p:spPr>
          <a:xfrm>
            <a:off x="1270837" y="6007667"/>
            <a:ext cx="25651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Fig. 5. LM50 spacecraft model </a:t>
            </a:r>
          </a:p>
          <a:p>
            <a:pPr algn="ctr"/>
            <a:r>
              <a:rPr lang="en-US" altLang="ko-KR" dirty="0"/>
              <a:t>with body-fixed frame labeled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84490-F15D-5CBF-7799-C5D1E80C01D3}"/>
              </a:ext>
            </a:extLst>
          </p:cNvPr>
          <p:cNvSpPr txBox="1"/>
          <p:nvPr/>
        </p:nvSpPr>
        <p:spPr>
          <a:xfrm>
            <a:off x="5500075" y="6007667"/>
            <a:ext cx="3673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Fig. 6. Relationship between desired attitude</a:t>
            </a:r>
          </a:p>
          <a:p>
            <a:pPr algn="ctr"/>
            <a:r>
              <a:rPr lang="en-US" altLang="ko-KR" dirty="0"/>
              <a:t> and Body-fixed frame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50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42F41-BA2B-5D49-1918-F1F2C9AA1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C1053D3-F3EE-9DB6-5BF6-CEA53D6F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/>
          </a:bodyPr>
          <a:lstStyle/>
          <a:p>
            <a:r>
              <a:rPr lang="en-US" dirty="0"/>
              <a:t>2</a:t>
            </a:r>
            <a:r>
              <a:rPr lang="en-US" b="1" dirty="0"/>
              <a:t>. </a:t>
            </a:r>
            <a:r>
              <a:rPr lang="en-US" dirty="0"/>
              <a:t>Purposed method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435AD4-C397-ACBF-04DC-117C54DBDCEE}"/>
                  </a:ext>
                </a:extLst>
              </p:cNvPr>
              <p:cNvSpPr txBox="1"/>
              <p:nvPr/>
            </p:nvSpPr>
            <p:spPr>
              <a:xfrm>
                <a:off x="1324955" y="902729"/>
                <a:ext cx="6880794" cy="70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/>
                  <a:t>State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</m:bar>
                          </m:e>
                          <m:sub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bar>
                          <m:bar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ba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ko-KR" sz="1600" b="1" dirty="0"/>
                  <a:t> =&gt; Desired state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ba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altLang="ko-KR" sz="1600" b="1" i="1" smtClean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,</m:t>
                    </m:r>
                    <m:bar>
                      <m:bar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ba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US" altLang="ko-KR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ko-KR" sz="1600" b="1" dirty="0"/>
              </a:p>
              <a:p>
                <a:r>
                  <a:rPr lang="en-US" altLang="ko-KR" sz="1600" b="1" dirty="0"/>
                  <a:t>Action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r>
                  <a:rPr lang="en-US" altLang="ko-KR" sz="1600" b="1" dirty="0"/>
                  <a:t> </a:t>
                </a:r>
                <a:r>
                  <a:rPr lang="en-US" altLang="ko-KR" sz="1600" dirty="0"/>
                  <a:t>=&gt;</a:t>
                </a:r>
                <a:r>
                  <a:rPr lang="en-US" altLang="ko-KR" sz="1600" b="1" dirty="0"/>
                  <a:t> torque control command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435AD4-C397-ACBF-04DC-117C54DBD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955" y="902729"/>
                <a:ext cx="6880794" cy="704873"/>
              </a:xfrm>
              <a:prstGeom prst="rect">
                <a:avLst/>
              </a:prstGeom>
              <a:blipFill>
                <a:blip r:embed="rId3"/>
                <a:stretch>
                  <a:fillRect l="-443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94A13C-DF61-6D56-7773-BE3EC98F8D0E}"/>
                  </a:ext>
                </a:extLst>
              </p:cNvPr>
              <p:cNvSpPr txBox="1"/>
              <p:nvPr/>
            </p:nvSpPr>
            <p:spPr>
              <a:xfrm>
                <a:off x="331817" y="4091125"/>
                <a:ext cx="166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/>
                  <a:t>Reward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94A13C-DF61-6D56-7773-BE3EC98F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7" y="4091125"/>
                <a:ext cx="1668855" cy="461665"/>
              </a:xfrm>
              <a:prstGeom prst="rect">
                <a:avLst/>
              </a:prstGeom>
              <a:blipFill>
                <a:blip r:embed="rId4"/>
                <a:stretch>
                  <a:fillRect l="-5474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6756262-4F41-0E00-4B29-D67CEFE85EFD}"/>
              </a:ext>
            </a:extLst>
          </p:cNvPr>
          <p:cNvSpPr txBox="1"/>
          <p:nvPr/>
        </p:nvSpPr>
        <p:spPr>
          <a:xfrm>
            <a:off x="776536" y="1733907"/>
            <a:ext cx="7977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State observation method </a:t>
            </a:r>
            <a:r>
              <a:rPr lang="en-US" altLang="ko-KR" sz="1600" dirty="0"/>
              <a:t>=&gt; “</a:t>
            </a:r>
            <a:r>
              <a:rPr lang="en-US" altLang="ko-KR" sz="1600" b="1" dirty="0"/>
              <a:t>Solving Dynamics and Kinematics” </a:t>
            </a:r>
            <a:r>
              <a:rPr lang="en-US" altLang="ko-KR" sz="1600" dirty="0"/>
              <a:t>using states(RK4)</a:t>
            </a:r>
          </a:p>
          <a:p>
            <a:r>
              <a:rPr lang="en-US" altLang="ko-KR" sz="1600" dirty="0"/>
              <a:t>		               =&gt; time step = 1/240 sec(</a:t>
            </a:r>
            <a:r>
              <a:rPr lang="en-US" altLang="ko-KR" sz="1600" b="1" dirty="0"/>
              <a:t>industrial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standard</a:t>
            </a:r>
            <a:r>
              <a:rPr lang="en-US" altLang="ko-KR" sz="1600" dirty="0"/>
              <a:t>) with frame-skip = 20</a:t>
            </a:r>
          </a:p>
          <a:p>
            <a:r>
              <a:rPr lang="en-US" altLang="ko-KR" sz="1600" dirty="0"/>
              <a:t>	    	                  *frame-skip : skip training step between actions for fidelity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78B637-E8A0-0583-BE24-BEBEF6DE39BB}"/>
                  </a:ext>
                </a:extLst>
              </p:cNvPr>
              <p:cNvSpPr txBox="1"/>
              <p:nvPr/>
            </p:nvSpPr>
            <p:spPr>
              <a:xfrm>
                <a:off x="2000672" y="2663395"/>
                <a:ext cx="6352990" cy="377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Before done, 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𝒔𝒕𝒆𝒑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𝒔𝒕𝒆𝒑</m:t>
                    </m:r>
                  </m:oMath>
                </a14:m>
                <a:r>
                  <a:rPr lang="en-US" altLang="ko-KR" b="1" dirty="0"/>
                  <a:t>)</a:t>
                </a:r>
              </a:p>
              <a:p>
                <a:r>
                  <a:rPr lang="en-US" altLang="ko-KR" b="1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𝒑𝒓𝒆𝒘</m:t>
                        </m:r>
                      </m:sub>
                    </m:sSub>
                  </m:oMath>
                </a14:m>
                <a:endParaRPr lang="en-US" altLang="ko-KR" b="1" dirty="0"/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num>
                            <m:den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𝝅𝜶</m:t>
                              </m:r>
                            </m:den>
                          </m:f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</m:ba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US" altLang="ko-KR" b="1" dirty="0"/>
              </a:p>
              <a:p>
                <a:r>
                  <a:rPr lang="en-US" altLang="ko-KR" b="1" dirty="0"/>
                  <a:t>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𝒑𝒓𝒆𝒘</m:t>
                        </m:r>
                      </m:sub>
                    </m:sSub>
                  </m:oMath>
                </a14:m>
                <a:endParaRPr lang="en-US" altLang="ko-KR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num>
                            <m:den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𝝅𝜶</m:t>
                              </m:r>
                            </m:den>
                          </m:f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</m:ba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ko-KR" b="1" dirty="0"/>
              </a:p>
              <a:p>
                <a:r>
                  <a:rPr lang="en-US" altLang="ko-KR" b="1" dirty="0"/>
                  <a:t>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en-US" altLang="ko-KR" b="1" dirty="0"/>
                  <a:t> &gt;= 0.99999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𝒅𝒐𝒏𝒆</m:t>
                      </m:r>
                    </m:oMath>
                  </m:oMathPara>
                </a14:m>
                <a:endParaRPr lang="en-US" altLang="ko-KR" b="1" dirty="0"/>
              </a:p>
              <a:p>
                <a:r>
                  <a:rPr lang="en-US" altLang="ko-KR" b="1" dirty="0"/>
                  <a:t>After done, (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𝒔𝒕𝒆𝒑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𝒔𝒕𝒆𝒑</m:t>
                    </m:r>
                  </m:oMath>
                </a14:m>
                <a:r>
                  <a:rPr lang="en-US" altLang="ko-KR" b="1" dirty="0"/>
                  <a:t>)</a:t>
                </a:r>
              </a:p>
              <a:p>
                <a:r>
                  <a:rPr lang="en-US" altLang="ko-KR" b="1" dirty="0"/>
                  <a:t>4) Exceed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ba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ba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ko-KR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altLang="ko-KR" b="1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1" dirty="0"/>
                  <a:t>5) Stable(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m:rPr>
                        <m:nor/>
                      </m:rPr>
                      <a:rPr lang="en-US" altLang="ko-KR" b="1" dirty="0"/>
                      <m:t> &gt;= 0.99999</m:t>
                    </m:r>
                  </m:oMath>
                </a14:m>
                <a:r>
                  <a:rPr lang="en-US" altLang="ko-KR" b="1" dirty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𝟓𝟎</m:t>
                      </m:r>
                    </m:oMath>
                  </m:oMathPara>
                </a14:m>
                <a:endParaRPr lang="en-US" altLang="ko-KR" b="1" dirty="0">
                  <a:ea typeface="Cambria Math" panose="02040503050406030204" pitchFamily="18" charset="0"/>
                </a:endParaRPr>
              </a:p>
              <a:p>
                <a:r>
                  <a:rPr lang="en-US" altLang="ko-KR" b="1" dirty="0">
                    <a:ea typeface="Cambria Math" panose="02040503050406030204" pitchFamily="18" charset="0"/>
                  </a:rPr>
                  <a:t>6) Otherwise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ko-KR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78B637-E8A0-0583-BE24-BEBEF6DE3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672" y="2663395"/>
                <a:ext cx="6352990" cy="3778791"/>
              </a:xfrm>
              <a:prstGeom prst="rect">
                <a:avLst/>
              </a:prstGeom>
              <a:blipFill>
                <a:blip r:embed="rId5"/>
                <a:stretch>
                  <a:fillRect l="-384" t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F6706D-5544-3D01-399C-0770FDB4000F}"/>
                  </a:ext>
                </a:extLst>
              </p:cNvPr>
              <p:cNvSpPr txBox="1"/>
              <p:nvPr/>
            </p:nvSpPr>
            <p:spPr>
              <a:xfrm>
                <a:off x="6626947" y="3997702"/>
                <a:ext cx="3013774" cy="799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600" b="0" dirty="0"/>
                  <a:t>*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𝑞𝑢𝑎𝑡𝑒𝑟𝑛𝑖𝑜𝑛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𝑟𝑜𝑡𝑎𝑡𝑖𝑜𝑛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𝑎𝑛𝑔𝑙𝑒</m:t>
                    </m:r>
                  </m:oMath>
                </a14:m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F6706D-5544-3D01-399C-0770FDB40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947" y="3997702"/>
                <a:ext cx="3013774" cy="799450"/>
              </a:xfrm>
              <a:prstGeom prst="rect">
                <a:avLst/>
              </a:prstGeom>
              <a:blipFill>
                <a:blip r:embed="rId6"/>
                <a:stretch>
                  <a:fillRect l="-4049" t="-8397" r="-1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41492F-CB88-CB8F-3286-95D94D471E94}"/>
              </a:ext>
            </a:extLst>
          </p:cNvPr>
          <p:cNvSpPr txBox="1"/>
          <p:nvPr/>
        </p:nvSpPr>
        <p:spPr>
          <a:xfrm>
            <a:off x="6626947" y="3090446"/>
            <a:ext cx="2980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*step : training count per episode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70DD61-3660-403F-55FC-D72088994F45}"/>
                  </a:ext>
                </a:extLst>
              </p:cNvPr>
              <p:cNvSpPr txBox="1"/>
              <p:nvPr/>
            </p:nvSpPr>
            <p:spPr>
              <a:xfrm>
                <a:off x="6323223" y="5353471"/>
                <a:ext cx="339942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2000" dirty="0">
                    <a:latin typeface="Cambria Math" panose="02040503050406030204" pitchFamily="18" charset="0"/>
                  </a:rPr>
                  <a:t>In article =&gt;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=0.14,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70DD61-3660-403F-55FC-D72088994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223" y="5353471"/>
                <a:ext cx="3399426" cy="307777"/>
              </a:xfrm>
              <a:prstGeom prst="rect">
                <a:avLst/>
              </a:prstGeom>
              <a:blipFill>
                <a:blip r:embed="rId7"/>
                <a:stretch>
                  <a:fillRect l="-4480" t="-29412" b="-450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92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8D929-7385-33EC-69D5-437A59D61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9FEB959-E297-D188-97F4-E92EC9B5B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97582"/>
            <a:ext cx="5861856" cy="634081"/>
          </a:xfrm>
        </p:spPr>
        <p:txBody>
          <a:bodyPr anchor="ctr">
            <a:normAutofit/>
          </a:bodyPr>
          <a:lstStyle/>
          <a:p>
            <a:r>
              <a:rPr lang="en-US" b="1" dirty="0"/>
              <a:t>3. </a:t>
            </a:r>
            <a:r>
              <a:rPr lang="en-US" dirty="0"/>
              <a:t>Experiment Result</a:t>
            </a:r>
            <a:endParaRPr 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501526-4027-47F8-D1F0-C9047330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908720"/>
            <a:ext cx="5184576" cy="5315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D9940-61A8-AAE7-E110-9C12C278878F}"/>
              </a:ext>
            </a:extLst>
          </p:cNvPr>
          <p:cNvSpPr txBox="1"/>
          <p:nvPr/>
        </p:nvSpPr>
        <p:spPr>
          <a:xfrm>
            <a:off x="0" y="6080511"/>
            <a:ext cx="55817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Fig.7. Disturbance test for trained model validation – test 1 and test 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BC5DB7-25CC-34C1-F909-CA5634B42DA8}"/>
                  </a:ext>
                </a:extLst>
              </p:cNvPr>
              <p:cNvSpPr txBox="1"/>
              <p:nvPr/>
            </p:nvSpPr>
            <p:spPr>
              <a:xfrm>
                <a:off x="5319741" y="1050913"/>
                <a:ext cx="4266745" cy="2378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Test 1</a:t>
                </a:r>
              </a:p>
              <a:p>
                <a:pPr algn="ctr"/>
                <a:r>
                  <a:rPr lang="en-US" altLang="ko-KR" sz="1600" dirty="0"/>
                  <a:t>Initial angular velocity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ba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2.0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1600" dirty="0"/>
              </a:p>
              <a:p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Desired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ba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,</m:t>
                      </m:r>
                      <m:bar>
                        <m:bar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1600" dirty="0"/>
              </a:p>
              <a:p>
                <a:pPr algn="ctr"/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Result</a:t>
                </a:r>
              </a:p>
              <a:p>
                <a:pPr algn="ctr"/>
                <a:r>
                  <a:rPr lang="en-US" altLang="ko-KR" sz="1600" dirty="0"/>
                  <a:t>Passivation time(99.87%)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=19.34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BC5DB7-25CC-34C1-F909-CA5634B42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741" y="1050913"/>
                <a:ext cx="4266745" cy="2378087"/>
              </a:xfrm>
              <a:prstGeom prst="rect">
                <a:avLst/>
              </a:prstGeom>
              <a:blipFill>
                <a:blip r:embed="rId4"/>
                <a:stretch>
                  <a:fillRect t="-767" b="-2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EDD6DC-665B-23CF-9A54-0AE282975E4E}"/>
                  </a:ext>
                </a:extLst>
              </p:cNvPr>
              <p:cNvSpPr txBox="1"/>
              <p:nvPr/>
            </p:nvSpPr>
            <p:spPr>
              <a:xfrm>
                <a:off x="5319741" y="3748250"/>
                <a:ext cx="4266745" cy="2378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Test 2</a:t>
                </a:r>
              </a:p>
              <a:p>
                <a:pPr algn="ctr"/>
                <a:r>
                  <a:rPr lang="en-US" altLang="ko-KR" sz="1600" dirty="0"/>
                  <a:t>Impulse torque at t = 15 sec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ba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2.0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ko-KR" sz="1600" dirty="0"/>
              </a:p>
              <a:p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Desired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ba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,</m:t>
                      </m:r>
                      <m:bar>
                        <m:bar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1600" dirty="0"/>
              </a:p>
              <a:p>
                <a:pPr algn="ctr"/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Result</a:t>
                </a:r>
              </a:p>
              <a:p>
                <a:pPr algn="ctr"/>
                <a:r>
                  <a:rPr lang="en-US" altLang="ko-KR" sz="1600" dirty="0"/>
                  <a:t>Recover its state soon after impulse torque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EDD6DC-665B-23CF-9A54-0AE282975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741" y="3748250"/>
                <a:ext cx="4266745" cy="2378087"/>
              </a:xfrm>
              <a:prstGeom prst="rect">
                <a:avLst/>
              </a:prstGeom>
              <a:blipFill>
                <a:blip r:embed="rId5"/>
                <a:stretch>
                  <a:fillRect t="-76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312937"/>
      </p:ext>
    </p:extLst>
  </p:cSld>
  <p:clrMapOvr>
    <a:masterClrMapping/>
  </p:clrMapOvr>
</p:sld>
</file>

<file path=ppt/theme/theme1.xml><?xml version="1.0" encoding="utf-8"?>
<a:theme xmlns:a="http://schemas.openxmlformats.org/drawingml/2006/main" name="VisionCubePPT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USCL" id="{FD73750D-133E-47CF-920E-5A42F648706E}" vid="{453F82DD-B8C1-40E7-A952-611747B2ADF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PPT_USCL</Template>
  <TotalTime>18354</TotalTime>
  <Words>1122</Words>
  <Application>Microsoft Office PowerPoint</Application>
  <PresentationFormat>A4 용지(210x297mm)</PresentationFormat>
  <Paragraphs>185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Calibri</vt:lpstr>
      <vt:lpstr>Cambria Math</vt:lpstr>
      <vt:lpstr>Courier New</vt:lpstr>
      <vt:lpstr>Wingdings</vt:lpstr>
      <vt:lpstr>VisionCubePPT</vt:lpstr>
      <vt:lpstr>ADAPTIVE CONTINUOUS CONTROL OF SPACECRAFT ATTITUDE USING DEEP REINFORCEMENT LEARNING Review</vt:lpstr>
      <vt:lpstr>Contents</vt:lpstr>
      <vt:lpstr>1. Background</vt:lpstr>
      <vt:lpstr>1. Background</vt:lpstr>
      <vt:lpstr>1. Background</vt:lpstr>
      <vt:lpstr>1. Background</vt:lpstr>
      <vt:lpstr>1. Background</vt:lpstr>
      <vt:lpstr>2. Purposed method</vt:lpstr>
      <vt:lpstr>3. Experiment Result</vt:lpstr>
      <vt:lpstr>3. Experiment Result</vt:lpstr>
      <vt:lpstr>3. Experiment Result Visualization</vt:lpstr>
      <vt:lpstr>4. Summary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Seho</dc:creator>
  <cp:lastModifiedBy>오민식(***4***003)</cp:lastModifiedBy>
  <cp:revision>711</cp:revision>
  <cp:lastPrinted>2016-02-11T05:00:57Z</cp:lastPrinted>
  <dcterms:created xsi:type="dcterms:W3CDTF">2015-07-11T10:48:04Z</dcterms:created>
  <dcterms:modified xsi:type="dcterms:W3CDTF">2024-11-25T12:28:28Z</dcterms:modified>
</cp:coreProperties>
</file>